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92" r:id="rId2"/>
    <p:sldId id="295" r:id="rId3"/>
    <p:sldId id="301" r:id="rId4"/>
    <p:sldId id="300" r:id="rId5"/>
    <p:sldId id="296" r:id="rId6"/>
    <p:sldId id="297" r:id="rId7"/>
    <p:sldId id="302" r:id="rId8"/>
    <p:sldId id="311" r:id="rId9"/>
    <p:sldId id="312" r:id="rId10"/>
    <p:sldId id="299" r:id="rId11"/>
    <p:sldId id="309" r:id="rId12"/>
    <p:sldId id="306" r:id="rId13"/>
    <p:sldId id="303" r:id="rId14"/>
    <p:sldId id="310" r:id="rId15"/>
    <p:sldId id="308" r:id="rId16"/>
    <p:sldId id="313" r:id="rId17"/>
    <p:sldId id="314" r:id="rId18"/>
    <p:sldId id="315" r:id="rId19"/>
    <p:sldId id="317" r:id="rId20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2"/>
      <p:bold r:id="rId23"/>
      <p:italic r:id="rId24"/>
      <p:boldItalic r:id="rId25"/>
    </p:embeddedFont>
    <p:embeddedFont>
      <p:font typeface="Source Sans Pro Black" panose="020F0502020204030204" pitchFamily="34" charset="0"/>
      <p:bold r:id="rId26"/>
      <p:italic r:id="rId27"/>
      <p:boldItalic r:id="rId28"/>
    </p:embeddedFont>
    <p:embeddedFont>
      <p:font typeface="Source Sans Pro SemiBold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BA3B7-3D94-456F-8103-1ACCFDEE426C}">
  <a:tblStyle styleId="{307BA3B7-3D94-456F-8103-1ACCFDEE4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50"/>
    <p:restoredTop sz="94669"/>
  </p:normalViewPr>
  <p:slideViewPr>
    <p:cSldViewPr snapToGrid="0">
      <p:cViewPr varScale="1">
        <p:scale>
          <a:sx n="136" d="100"/>
          <a:sy n="136" d="100"/>
        </p:scale>
        <p:origin x="216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90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51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485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898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50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5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73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625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02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4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157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7858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19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0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29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35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64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058B8C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13733"/>
          <a:stretch/>
        </p:blipFill>
        <p:spPr>
          <a:xfrm>
            <a:off x="2044550" y="0"/>
            <a:ext cx="7099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50" y="0"/>
            <a:ext cx="2044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l="34714" t="47911" r="34714" b="-7251"/>
          <a:stretch/>
        </p:blipFill>
        <p:spPr>
          <a:xfrm>
            <a:off x="50" y="1085275"/>
            <a:ext cx="2044500" cy="40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0"/>
            <a:ext cx="2044500" cy="20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699075" y="297625"/>
            <a:ext cx="6133200" cy="20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699075" y="2175450"/>
            <a:ext cx="6082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"/>
              <a:buNone/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2"/>
          </p:nvPr>
        </p:nvSpPr>
        <p:spPr>
          <a:xfrm>
            <a:off x="2699075" y="3079850"/>
            <a:ext cx="6082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875" y="4103450"/>
            <a:ext cx="6235198" cy="8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ystem Integration Testing &amp; Commissioning section">
  <p:cSld name="SECTION_HEADER_1_1_2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4349" y="1788550"/>
            <a:ext cx="2843550" cy="30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 section">
  <p:cSld name="SECTION_HEADER_1_1_2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777" y="2050435"/>
            <a:ext cx="3430447" cy="245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M section">
  <p:cSld name="SECTION_HEADER_1_1_2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/>
          </a:blip>
          <a:srcRect t="20458"/>
          <a:stretch/>
        </p:blipFill>
        <p:spPr>
          <a:xfrm>
            <a:off x="826477" y="2376798"/>
            <a:ext cx="7491048" cy="228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PO section">
  <p:cSld name="SECTION_HEADER_1_1_2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3415" y="2231347"/>
            <a:ext cx="4358044" cy="2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– SLAC">
  <p:cSld name="TITLE_AND_TWO_COLUMNS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t="-3213" r="10" b="-3203"/>
          <a:stretch/>
        </p:blipFill>
        <p:spPr>
          <a:xfrm>
            <a:off x="7994325" y="419448"/>
            <a:ext cx="902675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NOIRLab">
  <p:cSld name="SECTION_HEADER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 SemiBold"/>
              <a:buNone/>
              <a:defRPr sz="36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925" y="178375"/>
            <a:ext cx="875175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– NOIRLab">
  <p:cSld name="TITLE_AND_BODY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63957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925" y="178375"/>
            <a:ext cx="875175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– NOIRLab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631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925" y="178375"/>
            <a:ext cx="875175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algn="ctr" rtl="0">
              <a:spcBef>
                <a:spcPts val="4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1150" algn="ctr" rtl="0">
              <a:spcBef>
                <a:spcPts val="400"/>
              </a:spcBef>
              <a:spcAft>
                <a:spcPts val="0"/>
              </a:spcAft>
              <a:buSzPts val="1300"/>
              <a:buFont typeface="Source Sans Pro"/>
              <a:buChar char="■"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algn="ctr" rtl="0">
              <a:spcBef>
                <a:spcPts val="4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98450" algn="ctr" rtl="0">
              <a:spcBef>
                <a:spcPts val="400"/>
              </a:spcBef>
              <a:spcAft>
                <a:spcPts val="0"/>
              </a:spcAft>
              <a:buSzPts val="1100"/>
              <a:buFont typeface="Source Sans Pro"/>
              <a:buChar char="○"/>
              <a:defRPr sz="11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SzPts val="1000"/>
              <a:buFont typeface="Source Sans Pro"/>
              <a:buChar char="■"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85750" algn="ctr" rtl="0">
              <a:spcBef>
                <a:spcPts val="400"/>
              </a:spcBef>
              <a:spcAft>
                <a:spcPts val="0"/>
              </a:spcAft>
              <a:buSzPts val="900"/>
              <a:buFont typeface="Source Sans Pro"/>
              <a:buChar char="●"/>
              <a:defRPr sz="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algn="ctr" rtl="0">
              <a:spcBef>
                <a:spcPts val="400"/>
              </a:spcBef>
              <a:spcAft>
                <a:spcPts val="0"/>
              </a:spcAft>
              <a:buSzPts val="800"/>
              <a:buFont typeface="Source Sans Pro"/>
              <a:buChar char="○"/>
              <a:defRPr sz="8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3050" algn="ctr" rtl="0">
              <a:spcBef>
                <a:spcPts val="400"/>
              </a:spcBef>
              <a:spcAft>
                <a:spcPts val="400"/>
              </a:spcAft>
              <a:buSzPts val="700"/>
              <a:buFont typeface="Source Sans Pro"/>
              <a:buChar char="■"/>
              <a:defRPr sz="7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EB654-EB1D-4D2E-234C-DD81520DE6DE}"/>
              </a:ext>
            </a:extLst>
          </p:cNvPr>
          <p:cNvSpPr txBox="1"/>
          <p:nvPr userDrawn="1"/>
        </p:nvSpPr>
        <p:spPr>
          <a:xfrm>
            <a:off x="1741118" y="4634631"/>
            <a:ext cx="54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74223-BB81-8B07-1F64-B68EB864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1A137-CF9A-E235-5D22-A0696674AA9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1C4BC-5725-5AF3-A234-260F79FF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85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AURA">
  <p:cSld name="SECTION_HEADER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 SemiBold"/>
              <a:buNone/>
              <a:defRPr sz="36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– AURA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63957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– AURA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SLAC">
  <p:cSld name="SECTION_HEADER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 SemiBold"/>
              <a:buNone/>
              <a:defRPr sz="36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t="-3213" r="10" b="-3203"/>
          <a:stretch/>
        </p:blipFill>
        <p:spPr>
          <a:xfrm>
            <a:off x="7994325" y="419448"/>
            <a:ext cx="902675" cy="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&amp;S section">
  <p:cSld name="SECTION_HEADER_1_1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5369" y="1384120"/>
            <a:ext cx="5873262" cy="330370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www.lsst.org/scientists/glossary-acronyms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 amt="34000"/>
          </a:blip>
          <a:srcRect l="641" t="626" r="47201" b="45857"/>
          <a:stretch/>
        </p:blipFill>
        <p:spPr>
          <a:xfrm>
            <a:off x="5541037" y="1362562"/>
            <a:ext cx="3602960" cy="37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8538080" y="4828650"/>
            <a:ext cx="0" cy="229200"/>
          </a:xfrm>
          <a:prstGeom prst="straightConnector1">
            <a:avLst/>
          </a:prstGeom>
          <a:noFill/>
          <a:ln w="9525" cap="flat" cmpd="sng">
            <a:solidFill>
              <a:srgbClr val="31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1"/>
          <p:cNvCxnSpPr/>
          <p:nvPr/>
        </p:nvCxnSpPr>
        <p:spPr>
          <a:xfrm>
            <a:off x="1409475" y="864800"/>
            <a:ext cx="749820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329" t="13826" r="12587" b="28226"/>
          <a:stretch/>
        </p:blipFill>
        <p:spPr>
          <a:xfrm>
            <a:off x="0" y="0"/>
            <a:ext cx="1278226" cy="8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238275" y="4754200"/>
            <a:ext cx="866940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1"/>
          <p:cNvSpPr txBox="1"/>
          <p:nvPr/>
        </p:nvSpPr>
        <p:spPr>
          <a:xfrm>
            <a:off x="155725" y="4749825"/>
            <a:ext cx="672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Vera C. Rubin Observatory    |    </a:t>
            </a:r>
            <a:r>
              <a:rPr lang="en" sz="1000" dirty="0" err="1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LSST@Plitvice</a:t>
            </a:r>
            <a:r>
              <a:rPr lang="en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2022    |    Oct 12, 2022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6881175" y="4749825"/>
            <a:ext cx="146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rPr>
              <a:t>Acronyms &amp; Glossary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ast.readthedoc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5" y="170450"/>
            <a:ext cx="6506874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Rubin/LSST photo-D: Brief Introduction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Photo-D: estimate distances to stars using LSST photometry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akin to photo-z in the context of galaxies (redshift and galaxy type)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Method:  given T</a:t>
            </a:r>
            <a:r>
              <a:rPr lang="en-US" baseline="-25000" dirty="0">
                <a:solidFill>
                  <a:schemeClr val="tx1"/>
                </a:solidFill>
              </a:rPr>
              <a:t>eff</a:t>
            </a:r>
            <a:r>
              <a:rPr lang="en-US" dirty="0">
                <a:solidFill>
                  <a:schemeClr val="tx1"/>
                </a:solidFill>
              </a:rPr>
              <a:t>, [Fe/H], and log(g), Luminosity follows and thus D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- shown to work well with SDSS and Gaia data (and others) 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eff</a:t>
            </a:r>
            <a:r>
              <a:rPr lang="en-US" dirty="0">
                <a:solidFill>
                  <a:schemeClr val="tx1"/>
                </a:solidFill>
              </a:rPr>
              <a:t>, [Fe/H], log(g) and dust A</a:t>
            </a:r>
            <a:r>
              <a:rPr lang="en-US" baseline="-25000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 can be constrained using LSST photometry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need full Bayesian treatment (”if MS then best D is...; if WD then best D is...”)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not compute intensive per star, but 10 billion stars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a good code base (chi2 minimizer with model SEDs) exists but too slow: BEAST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investigating grid search with empirically calibrated isochrones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 The methods and implementation must be thoroughly tested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tests based on simulations and SDSS and Gaia datasets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 The products must be made available on RSP in timely fashion and user friendly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Bura at </a:t>
            </a:r>
            <a:r>
              <a:rPr lang="en-US" dirty="0" err="1">
                <a:solidFill>
                  <a:schemeClr val="tx1"/>
                </a:solidFill>
              </a:rPr>
              <a:t>UniRi</a:t>
            </a:r>
            <a:r>
              <a:rPr lang="en-US" dirty="0">
                <a:solidFill>
                  <a:schemeClr val="tx1"/>
                </a:solidFill>
              </a:rPr>
              <a:t>, perhaps UW cluster, cloud, elsewhere?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Comparison: Bailer-Jones+ distances from Gaia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Method paper and also the latest results: https://</a:t>
            </a:r>
            <a:r>
              <a:rPr lang="en-US" dirty="0" err="1"/>
              <a:t>arxiv.org</a:t>
            </a:r>
            <a:r>
              <a:rPr lang="en-US" dirty="0"/>
              <a:t>/pdf/2012.05220.pdf</a:t>
            </a:r>
          </a:p>
          <a:p>
            <a:r>
              <a:rPr lang="en-US" dirty="0"/>
              <a:t>Combines parallax measurement at the bright end and color-based distances </a:t>
            </a:r>
          </a:p>
          <a:p>
            <a:r>
              <a:rPr lang="en-US" dirty="0"/>
              <a:t>Somewhat similar to what we want to do with LSST data (1 colors vs. 5 colors...)</a:t>
            </a:r>
          </a:p>
          <a:p>
            <a:r>
              <a:rPr lang="en-US" dirty="0"/>
              <a:t>Their code is R, unclear if they plan to do anything with LSST data... 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56B60-9BFF-6EE7-B769-C0725442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24" y="2260665"/>
            <a:ext cx="3284707" cy="2441610"/>
          </a:xfrm>
          <a:prstGeom prst="rect">
            <a:avLst/>
          </a:prstGeom>
        </p:spPr>
      </p:pic>
      <p:sp>
        <p:nvSpPr>
          <p:cNvPr id="6" name="Google Shape;214;p4">
            <a:extLst>
              <a:ext uri="{FF2B5EF4-FFF2-40B4-BE49-F238E27FC236}">
                <a16:creationId xmlns:a16="http://schemas.microsoft.com/office/drawing/2014/main" id="{D573F08F-17C4-D4E2-5895-C95949D03CFA}"/>
              </a:ext>
            </a:extLst>
          </p:cNvPr>
          <p:cNvSpPr txBox="1">
            <a:spLocks/>
          </p:cNvSpPr>
          <p:nvPr/>
        </p:nvSpPr>
        <p:spPr>
          <a:xfrm>
            <a:off x="3365369" y="1951348"/>
            <a:ext cx="5793244" cy="275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Font typeface="Source Sans Pro"/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left: Gaia-SDSS sample from SDSS Stripe 82</a:t>
            </a:r>
          </a:p>
          <a:p>
            <a:r>
              <a:rPr lang="en-US" dirty="0">
                <a:solidFill>
                  <a:schemeClr val="tx1"/>
                </a:solidFill>
              </a:rPr>
              <a:t>blue: individual stars </a:t>
            </a:r>
          </a:p>
          <a:p>
            <a:r>
              <a:rPr lang="en-US" dirty="0">
                <a:solidFill>
                  <a:schemeClr val="tx1"/>
                </a:solidFill>
              </a:rPr>
              <a:t>X axis: g-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color measured by SDSS</a:t>
            </a:r>
          </a:p>
          <a:p>
            <a:r>
              <a:rPr lang="en-US" dirty="0">
                <a:solidFill>
                  <a:schemeClr val="tx1"/>
                </a:solidFill>
              </a:rPr>
              <a:t>Y axis: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from Bailer-Jones distances</a:t>
            </a:r>
          </a:p>
          <a:p>
            <a:r>
              <a:rPr lang="en-US" dirty="0">
                <a:solidFill>
                  <a:schemeClr val="tx1"/>
                </a:solidFill>
              </a:rPr>
              <a:t>red symbols: median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in g-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bins</a:t>
            </a:r>
          </a:p>
          <a:p>
            <a:r>
              <a:rPr lang="en-US" dirty="0">
                <a:solidFill>
                  <a:schemeClr val="tx1"/>
                </a:solidFill>
              </a:rPr>
              <a:t>yellow symbols: photo-D relation from SDSS Tomography papers (some mean [Fe/H])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baseline="30000" dirty="0">
              <a:solidFill>
                <a:schemeClr val="tx1"/>
              </a:solidFill>
            </a:endParaRPr>
          </a:p>
          <a:p>
            <a:endParaRPr lang="en-US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1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358219" y="989813"/>
            <a:ext cx="8474006" cy="37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plans for the next 12 months (approximately to </a:t>
            </a:r>
            <a:r>
              <a:rPr lang="en-US" dirty="0" err="1">
                <a:solidFill>
                  <a:schemeClr val="tx1"/>
                </a:solidFill>
              </a:rPr>
              <a:t>ComCam</a:t>
            </a:r>
            <a:r>
              <a:rPr lang="en-US" dirty="0">
                <a:solidFill>
                  <a:schemeClr val="tx1"/>
                </a:solidFill>
              </a:rPr>
              <a:t> first light)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team responsibilities and (self)management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overall timelines for project “WBS”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collaboration &amp; reporting tools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coarse plans for the following 12+12 months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Phase 1: now to </a:t>
            </a:r>
            <a:r>
              <a:rPr lang="en-US" dirty="0" err="1">
                <a:solidFill>
                  <a:schemeClr val="tx1"/>
                </a:solidFill>
              </a:rPr>
              <a:t>ComCam</a:t>
            </a:r>
            <a:r>
              <a:rPr lang="en-US" dirty="0">
                <a:solidFill>
                  <a:schemeClr val="tx1"/>
                </a:solidFill>
              </a:rPr>
              <a:t> first light  (Sep ‘22 to Aug ‘23)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Phase 2: commissioning + early ops (Sep ‘23 to Aug ‘24)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Phase 3: early ops and towards DR1 (Sep ‘24 to Aug ‘25)      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first papers to write?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reproducing Gaia distances with SDSS Stripe 82 photometry and BEAST etc.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reproducing distances in TRILEGAL mock catalogs with chosen method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Long-term plans, short-term plans...</a:t>
            </a:r>
          </a:p>
        </p:txBody>
      </p:sp>
    </p:spTree>
    <p:extLst>
      <p:ext uri="{BB962C8B-B14F-4D97-AF65-F5344CB8AC3E}">
        <p14:creationId xmlns:p14="http://schemas.microsoft.com/office/powerpoint/2010/main" val="145742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BACKUP SLIDES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5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BEAST (</a:t>
            </a:r>
            <a:r>
              <a:rPr lang="en-US" b="1" dirty="0">
                <a:solidFill>
                  <a:schemeClr val="accent5"/>
                </a:solidFill>
              </a:rPr>
              <a:t>Bayesian Extinction and Stellar Tool)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4044099" y="966375"/>
            <a:ext cx="4788126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 Gordon et al. paper about the BEAST code:</a:t>
            </a:r>
          </a:p>
          <a:p>
            <a:pPr marL="114300" indent="0">
              <a:buNone/>
            </a:pPr>
            <a:r>
              <a:rPr lang="en-US" dirty="0"/>
              <a:t>https://</a:t>
            </a:r>
            <a:r>
              <a:rPr lang="en-US" dirty="0" err="1"/>
              <a:t>iopscience.iop.org</a:t>
            </a:r>
            <a:r>
              <a:rPr lang="en-US" dirty="0"/>
              <a:t>/article/10.3847/0004-637X/826/2/104/pdf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Uses stellar models to fit SEDs and dust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Parametrized dust extinction curve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Fully Bayesian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Outputs posterior pdf-s for all parameters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Pro: public code, good open-source team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Con: - are stellar models good enough?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- is the code fast enough?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- is it easy to add features? </a:t>
            </a: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b="1" dirty="0">
                <a:solidFill>
                  <a:schemeClr val="accent5"/>
                </a:solidFill>
              </a:rPr>
              <a:t>Presentation by Filip </a:t>
            </a:r>
            <a:r>
              <a:rPr lang="en-US" b="1" dirty="0" err="1">
                <a:solidFill>
                  <a:schemeClr val="accent5"/>
                </a:solidFill>
              </a:rPr>
              <a:t>Matkovic</a:t>
            </a:r>
            <a:r>
              <a:rPr lang="en-US" b="1" dirty="0">
                <a:solidFill>
                  <a:schemeClr val="accent5"/>
                </a:solidFill>
              </a:rPr>
              <a:t> at 10am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D6839A-7435-BC27-DF01-CFDCD18B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2" y="935781"/>
            <a:ext cx="3797088" cy="37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9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Testing plans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254524" y="904973"/>
            <a:ext cx="8577701" cy="379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Can BEAST stellar models fit SDSS stellar locus?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Can BEAST reproduce distances in simulated </a:t>
            </a:r>
            <a:r>
              <a:rPr lang="en-US" dirty="0" err="1">
                <a:solidFill>
                  <a:schemeClr val="tx1"/>
                </a:solidFill>
              </a:rPr>
              <a:t>Trilegal</a:t>
            </a:r>
            <a:r>
              <a:rPr lang="en-US" dirty="0">
                <a:solidFill>
                  <a:schemeClr val="tx1"/>
                </a:solidFill>
              </a:rPr>
              <a:t> catalogs?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Can BEAST reproduce Bailer-Jones distances using SDSS data for Stripe 82?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Is the BEAST code fast enough? How long for 10 billion stars (say, on 100 cores)?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5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358219" y="989813"/>
            <a:ext cx="8474006" cy="37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Scaling it up to 10 billion stars: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do we want to parametrize stellar locus with the BEAST?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 precompute LSST colors for the entire SED library (times dust...)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should we utilize the fact that most stars are in the (narrow) locus?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 IF in-locus DO hash-table ELSE call BEAST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do we need other computational tricks?  </a:t>
            </a:r>
          </a:p>
          <a:p>
            <a:r>
              <a:rPr lang="en-US" dirty="0">
                <a:solidFill>
                  <a:schemeClr val="tx1"/>
                </a:solidFill>
              </a:rPr>
              <a:t>HPC or cloud? </a:t>
            </a:r>
          </a:p>
          <a:p>
            <a:r>
              <a:rPr lang="en-US" dirty="0">
                <a:solidFill>
                  <a:schemeClr val="tx1"/>
                </a:solidFill>
              </a:rPr>
              <a:t>Only Croatian compute resources? </a:t>
            </a:r>
          </a:p>
          <a:p>
            <a:r>
              <a:rPr lang="en-US" dirty="0">
                <a:solidFill>
                  <a:schemeClr val="tx1"/>
                </a:solidFill>
              </a:rPr>
              <a:t>How much new code do we need to write?</a:t>
            </a:r>
          </a:p>
          <a:p>
            <a:r>
              <a:rPr lang="en-US" dirty="0">
                <a:solidFill>
                  <a:schemeClr val="tx1"/>
                </a:solidFill>
              </a:rPr>
              <a:t>Data model for BEAST outputs</a:t>
            </a:r>
          </a:p>
          <a:p>
            <a:r>
              <a:rPr lang="en-US" dirty="0">
                <a:solidFill>
                  <a:schemeClr val="tx1"/>
                </a:solidFill>
              </a:rPr>
              <a:t>How to get to LSST photometry (during commissioning and for DR1)? </a:t>
            </a:r>
          </a:p>
          <a:p>
            <a:r>
              <a:rPr lang="en-US" dirty="0">
                <a:solidFill>
                  <a:schemeClr val="tx1"/>
                </a:solidFill>
              </a:rPr>
              <a:t>How to federate outputs in Rubin Science Platform? 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Computational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3042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358219" y="989813"/>
            <a:ext cx="8474006" cy="37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Countries: Croatia, Hungary, Italy, Serbia, Slovenia  - </a:t>
            </a:r>
            <a:r>
              <a:rPr lang="en-US" b="1" dirty="0">
                <a:solidFill>
                  <a:schemeClr val="accent5"/>
                </a:solidFill>
              </a:rPr>
              <a:t>The CHISS Collaboration 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Star Wars reference: The </a:t>
            </a:r>
            <a:r>
              <a:rPr lang="en-US" dirty="0" err="1">
                <a:solidFill>
                  <a:schemeClr val="accent5"/>
                </a:solidFill>
              </a:rPr>
              <a:t>Chiss</a:t>
            </a:r>
            <a:r>
              <a:rPr lang="en-US" dirty="0">
                <a:solidFill>
                  <a:schemeClr val="accent5"/>
                </a:solidFill>
              </a:rPr>
              <a:t> were a blue-skinned, near-human sentient species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that possessed red eyes and dark blue hair. They hailed from the planet </a:t>
            </a:r>
            <a:r>
              <a:rPr lang="en-US" dirty="0" err="1">
                <a:solidFill>
                  <a:schemeClr val="accent5"/>
                </a:solidFill>
              </a:rPr>
              <a:t>Csilla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Hungarian reference: </a:t>
            </a:r>
            <a:r>
              <a:rPr lang="en-US" dirty="0" err="1">
                <a:solidFill>
                  <a:schemeClr val="accent5"/>
                </a:solidFill>
              </a:rPr>
              <a:t>Csilla</a:t>
            </a:r>
            <a:r>
              <a:rPr lang="en-US" dirty="0">
                <a:solidFill>
                  <a:schemeClr val="accent5"/>
                </a:solidFill>
              </a:rPr>
              <a:t> is a Hungarian feminine given name that comes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     from the Hungarian word </a:t>
            </a:r>
            <a:r>
              <a:rPr lang="en-US" dirty="0" err="1">
                <a:solidFill>
                  <a:schemeClr val="accent5"/>
                </a:solidFill>
              </a:rPr>
              <a:t>csillag</a:t>
            </a:r>
            <a:r>
              <a:rPr lang="en-US" dirty="0">
                <a:solidFill>
                  <a:schemeClr val="accent5"/>
                </a:solidFill>
              </a:rPr>
              <a:t>, literally meaning star! 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Collaborative Proposals? </a:t>
            </a:r>
          </a:p>
        </p:txBody>
      </p:sp>
    </p:spTree>
    <p:extLst>
      <p:ext uri="{BB962C8B-B14F-4D97-AF65-F5344CB8AC3E}">
        <p14:creationId xmlns:p14="http://schemas.microsoft.com/office/powerpoint/2010/main" val="335537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358219" y="989813"/>
            <a:ext cx="8474006" cy="37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The (potential) concrete principal (but not exclusive) science deliverables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(desideratum: each country co-leads at least one theme)</a:t>
            </a: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1) Distance catalog with 20 billion LSST stars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Cro &amp; Italy lead, using everyone's compute resources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Leads: </a:t>
            </a:r>
            <a:r>
              <a:rPr lang="en-US" dirty="0" err="1">
                <a:solidFill>
                  <a:schemeClr val="accent5"/>
                </a:solidFill>
              </a:rPr>
              <a:t>Palaversa</a:t>
            </a:r>
            <a:r>
              <a:rPr lang="en-US" dirty="0">
                <a:solidFill>
                  <a:schemeClr val="accent5"/>
                </a:solidFill>
              </a:rPr>
              <a:t> and Girardi?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Competitive advantages: experience with SDSS, a dedicated postdoc already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  hired, available compute resources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</a:t>
            </a: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Collaborative Proposals? </a:t>
            </a:r>
          </a:p>
        </p:txBody>
      </p:sp>
    </p:spTree>
    <p:extLst>
      <p:ext uri="{BB962C8B-B14F-4D97-AF65-F5344CB8AC3E}">
        <p14:creationId xmlns:p14="http://schemas.microsoft.com/office/powerpoint/2010/main" val="365686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358219" y="989813"/>
            <a:ext cx="8474006" cy="37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2) Classification and morphological characterization of active asteroids and comets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Hungary lead, with expertise from Serbia (?)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Leads: Szabo </a:t>
            </a:r>
            <a:r>
              <a:rPr lang="en-US" dirty="0" err="1">
                <a:solidFill>
                  <a:schemeClr val="accent5"/>
                </a:solidFill>
              </a:rPr>
              <a:t>Gy</a:t>
            </a:r>
            <a:r>
              <a:rPr lang="en-US" dirty="0">
                <a:solidFill>
                  <a:schemeClr val="accent5"/>
                </a:solidFill>
              </a:rPr>
              <a:t>. and ? (Mario </a:t>
            </a:r>
            <a:r>
              <a:rPr lang="en-US" dirty="0" err="1">
                <a:solidFill>
                  <a:schemeClr val="accent5"/>
                </a:solidFill>
              </a:rPr>
              <a:t>Juric</a:t>
            </a:r>
            <a:r>
              <a:rPr lang="en-US" dirty="0">
                <a:solidFill>
                  <a:schemeClr val="accent5"/>
                </a:solidFill>
              </a:rPr>
              <a:t> if we want to involve US)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Competitive advantages: expertise with extant data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</a:t>
            </a: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Collaborative Proposals? </a:t>
            </a:r>
          </a:p>
        </p:txBody>
      </p:sp>
    </p:spTree>
    <p:extLst>
      <p:ext uri="{BB962C8B-B14F-4D97-AF65-F5344CB8AC3E}">
        <p14:creationId xmlns:p14="http://schemas.microsoft.com/office/powerpoint/2010/main" val="349861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358219" y="989813"/>
            <a:ext cx="7522589" cy="37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3) Expert AI/ML tool for distinguishing alerts coming from TDEs from those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due to </a:t>
            </a:r>
            <a:r>
              <a:rPr lang="en-US" dirty="0" err="1">
                <a:solidFill>
                  <a:schemeClr val="accent5"/>
                </a:solidFill>
              </a:rPr>
              <a:t>Sne</a:t>
            </a:r>
            <a:r>
              <a:rPr lang="en-US" dirty="0">
                <a:solidFill>
                  <a:schemeClr val="accent5"/>
                </a:solidFill>
              </a:rPr>
              <a:t> and other transients 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Slovenia and Serbia co-lead</a:t>
            </a: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Leads: </a:t>
            </a:r>
            <a:r>
              <a:rPr lang="en-US" dirty="0" err="1">
                <a:solidFill>
                  <a:schemeClr val="accent5"/>
                </a:solidFill>
              </a:rPr>
              <a:t>Gomboc</a:t>
            </a:r>
            <a:r>
              <a:rPr lang="en-US" dirty="0">
                <a:solidFill>
                  <a:schemeClr val="accent5"/>
                </a:solidFill>
              </a:rPr>
              <a:t> and ?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Competitive advantages: experience with alerts, models for TDEs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</a:t>
            </a: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Collaborative Proposals? </a:t>
            </a:r>
          </a:p>
        </p:txBody>
      </p:sp>
    </p:spTree>
    <p:extLst>
      <p:ext uri="{BB962C8B-B14F-4D97-AF65-F5344CB8AC3E}">
        <p14:creationId xmlns:p14="http://schemas.microsoft.com/office/powerpoint/2010/main" val="383414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science motivation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if we know stellar distances, we can study the Milky Way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178-CE98-4961-9219-CBC499E1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7" y="919183"/>
            <a:ext cx="3664668" cy="3792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247EA-DC90-BCBC-D42D-6F6E8B17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089" y="1439454"/>
            <a:ext cx="4400900" cy="3112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F574B-D90F-621E-D235-1090E313DDE2}"/>
              </a:ext>
            </a:extLst>
          </p:cNvPr>
          <p:cNvSpPr txBox="1"/>
          <p:nvPr/>
        </p:nvSpPr>
        <p:spPr>
          <a:xfrm>
            <a:off x="6862527" y="4499572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Juric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673, 864) 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CD2EB-2A0F-36CA-EA74-958A0EF5F2E8}"/>
              </a:ext>
            </a:extLst>
          </p:cNvPr>
          <p:cNvSpPr txBox="1"/>
          <p:nvPr/>
        </p:nvSpPr>
        <p:spPr>
          <a:xfrm>
            <a:off x="2417274" y="4427145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Ivezic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684, 287)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9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science motivation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if we know stellar distances, we can study the Milky Way structure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furthermore, at low galactic latitudes, we can map dust (and its properties), too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6C76A-F87E-5273-12C3-32E09A8A9390}"/>
              </a:ext>
            </a:extLst>
          </p:cNvPr>
          <p:cNvSpPr txBox="1"/>
          <p:nvPr/>
        </p:nvSpPr>
        <p:spPr>
          <a:xfrm>
            <a:off x="1991761" y="4459266"/>
            <a:ext cx="22670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Berry+ (2012, </a:t>
            </a:r>
            <a:r>
              <a:rPr lang="en-US" sz="1200" dirty="0" err="1"/>
              <a:t>ApJ</a:t>
            </a:r>
            <a:r>
              <a:rPr lang="en-US" sz="1200" dirty="0"/>
              <a:t>, 757, 166)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745D-DE2E-6D11-FC38-8A44D2A8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2" y="911400"/>
            <a:ext cx="3103354" cy="354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1E935-8E5E-6971-7068-796D258D1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28" y="2037029"/>
            <a:ext cx="1973352" cy="2712821"/>
          </a:xfrm>
          <a:prstGeom prst="rect">
            <a:avLst/>
          </a:prstGeom>
        </p:spPr>
      </p:pic>
      <p:sp>
        <p:nvSpPr>
          <p:cNvPr id="11" name="Google Shape;214;p4">
            <a:extLst>
              <a:ext uri="{FF2B5EF4-FFF2-40B4-BE49-F238E27FC236}">
                <a16:creationId xmlns:a16="http://schemas.microsoft.com/office/drawing/2014/main" id="{E3081011-0F84-B127-9CE6-F061403CFAA6}"/>
              </a:ext>
            </a:extLst>
          </p:cNvPr>
          <p:cNvSpPr txBox="1">
            <a:spLocks/>
          </p:cNvSpPr>
          <p:nvPr/>
        </p:nvSpPr>
        <p:spPr>
          <a:xfrm>
            <a:off x="5830223" y="1865014"/>
            <a:ext cx="3328390" cy="230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Font typeface="Source Sans Pro"/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left: differences in median </a:t>
            </a:r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for D~ 1, 1.5, 2, 2.5 kpc</a:t>
            </a:r>
          </a:p>
          <a:p>
            <a:r>
              <a:rPr lang="en-US" dirty="0">
                <a:solidFill>
                  <a:schemeClr val="tx1"/>
                </a:solidFill>
              </a:rPr>
              <a:t>dust at b ~ 2</a:t>
            </a:r>
            <a:r>
              <a:rPr lang="en-US" baseline="30000" dirty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and b~13</a:t>
            </a:r>
            <a:r>
              <a:rPr lang="en-US" baseline="30000" dirty="0">
                <a:solidFill>
                  <a:schemeClr val="tx1"/>
                </a:solidFill>
              </a:rPr>
              <a:t>o  </a:t>
            </a:r>
            <a:r>
              <a:rPr lang="en-US" dirty="0">
                <a:solidFill>
                  <a:schemeClr val="tx1"/>
                </a:solidFill>
              </a:rPr>
              <a:t>is confined to D~1-1.5 kpc</a:t>
            </a:r>
          </a:p>
          <a:p>
            <a:r>
              <a:rPr lang="en-US" dirty="0">
                <a:solidFill>
                  <a:schemeClr val="tx1"/>
                </a:solidFill>
              </a:rPr>
              <a:t>dust at -3</a:t>
            </a:r>
            <a:r>
              <a:rPr lang="en-US" baseline="30000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 &lt; b &lt; 0</a:t>
            </a:r>
            <a:r>
              <a:rPr lang="en-US" baseline="30000" dirty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is at    D~2 kpc</a:t>
            </a:r>
            <a:endParaRPr lang="en-US" baseline="30000" dirty="0">
              <a:solidFill>
                <a:schemeClr val="tx1"/>
              </a:solidFill>
            </a:endParaRPr>
          </a:p>
          <a:p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06FAD-81FC-DAE4-EF6E-96322FE23A56}"/>
              </a:ext>
            </a:extLst>
          </p:cNvPr>
          <p:cNvSpPr txBox="1"/>
          <p:nvPr/>
        </p:nvSpPr>
        <p:spPr>
          <a:xfrm>
            <a:off x="137787" y="4352517"/>
            <a:ext cx="1853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Stellar 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EA7A0-C922-2508-1A53-0B3E434C4B9C}"/>
              </a:ext>
            </a:extLst>
          </p:cNvPr>
          <p:cNvSpPr txBox="1"/>
          <p:nvPr/>
        </p:nvSpPr>
        <p:spPr>
          <a:xfrm>
            <a:off x="5920965" y="4257408"/>
            <a:ext cx="226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Dust tomography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9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stellar astrophysics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CE52A-594A-A37A-2833-26E35BA1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227"/>
            <a:ext cx="3720230" cy="3788046"/>
          </a:xfrm>
          <a:prstGeom prst="rect">
            <a:avLst/>
          </a:prstGeom>
        </p:spPr>
      </p:pic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SDSS color-color diagram (corrected for dust):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stellar SEDs determined by: T</a:t>
            </a:r>
            <a:r>
              <a:rPr lang="en-US" baseline="-25000" dirty="0">
                <a:solidFill>
                  <a:schemeClr val="tx1"/>
                </a:solidFill>
              </a:rPr>
              <a:t>eff</a:t>
            </a:r>
            <a:r>
              <a:rPr lang="en-US" dirty="0">
                <a:solidFill>
                  <a:schemeClr val="tx1"/>
                </a:solidFill>
              </a:rPr>
              <a:t>, [Fe/H],  log(g)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different populations: MS, giants, WDs, binaries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</a:t>
            </a:r>
            <a:r>
              <a:rPr lang="en-US" b="1" dirty="0">
                <a:solidFill>
                  <a:schemeClr val="tx1"/>
                </a:solidFill>
              </a:rPr>
              <a:t>assuming </a:t>
            </a:r>
            <a:r>
              <a:rPr lang="en-US" dirty="0">
                <a:solidFill>
                  <a:schemeClr val="tx1"/>
                </a:solidFill>
              </a:rPr>
              <a:t>pop: from colors get best-fit SED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best-fit SED gives </a:t>
            </a:r>
            <a:r>
              <a:rPr lang="en-US" b="1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uminosity constraint 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pop </a:t>
            </a:r>
            <a:r>
              <a:rPr lang="en-US" b="1" dirty="0">
                <a:solidFill>
                  <a:schemeClr val="tx1"/>
                </a:solidFill>
              </a:rPr>
              <a:t>probability</a:t>
            </a:r>
            <a:r>
              <a:rPr lang="en-US" dirty="0">
                <a:solidFill>
                  <a:schemeClr val="tx1"/>
                </a:solidFill>
              </a:rPr>
              <a:t> can be gauged from goodness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of fit, variability, priors, and other info (WISE?)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but there is dust: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4C74E-EB0F-2B1F-96E7-1BA79B0E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66" y="3114596"/>
            <a:ext cx="3711478" cy="1635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6C76A-F87E-5273-12C3-32E09A8A9390}"/>
              </a:ext>
            </a:extLst>
          </p:cNvPr>
          <p:cNvSpPr txBox="1"/>
          <p:nvPr/>
        </p:nvSpPr>
        <p:spPr>
          <a:xfrm>
            <a:off x="1443823" y="4459266"/>
            <a:ext cx="2815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Berry+ (2012, </a:t>
            </a:r>
            <a:r>
              <a:rPr lang="en-US" sz="1200" dirty="0" err="1"/>
              <a:t>ApJ</a:t>
            </a:r>
            <a:r>
              <a:rPr lang="en-US" sz="1200" dirty="0"/>
              <a:t>, 757, 166)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9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impact of dust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87316-6834-69E0-657C-1D388A05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950"/>
            <a:ext cx="5577690" cy="3735901"/>
          </a:xfrm>
          <a:prstGeom prst="rect">
            <a:avLst/>
          </a:prstGeom>
        </p:spPr>
      </p:pic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4571999" y="966375"/>
            <a:ext cx="4499573" cy="378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There are degeneracies with dust: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need to adopt an extinction curve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RV fixed or not?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Two fitting philosophies: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1) use stellar models to fit SEDs, or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2) use high-latitude observations to fit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dust-</a:t>
            </a:r>
            <a:r>
              <a:rPr lang="en-US" dirty="0" err="1">
                <a:solidFill>
                  <a:schemeClr val="tx1"/>
                </a:solidFill>
              </a:rPr>
              <a:t>extincted</a:t>
            </a:r>
            <a:r>
              <a:rPr lang="en-US" dirty="0">
                <a:solidFill>
                  <a:schemeClr val="tx1"/>
                </a:solidFill>
              </a:rPr>
              <a:t> low-latitude data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The role of priors...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Hierarchical Bayes (</a:t>
            </a:r>
            <a:r>
              <a:rPr lang="en-US" dirty="0" err="1">
                <a:solidFill>
                  <a:schemeClr val="tx1"/>
                </a:solidFill>
              </a:rPr>
              <a:t>megaBEAST</a:t>
            </a:r>
            <a:r>
              <a:rPr lang="en-US" dirty="0">
                <a:solidFill>
                  <a:schemeClr val="tx1"/>
                </a:solidFill>
              </a:rPr>
              <a:t>)?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We need a lot of testing!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0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statistical treatment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421930" y="622169"/>
            <a:ext cx="5584283" cy="408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Berry+ (2012): Fit SEDs constructed from high-b observations and a dust model parametrized by R</a:t>
            </a:r>
            <a:r>
              <a:rPr lang="en-US" baseline="-25000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 (shape vs. wavelength) and Av (how much dust)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9E94E-4A31-E875-3836-E27ED9C0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0" y="1026215"/>
            <a:ext cx="2771480" cy="367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07FC5-FF78-3595-C9EE-1181B40D4C1E}"/>
              </a:ext>
            </a:extLst>
          </p:cNvPr>
          <p:cNvSpPr txBox="1"/>
          <p:nvPr/>
        </p:nvSpPr>
        <p:spPr>
          <a:xfrm>
            <a:off x="3553904" y="1979628"/>
            <a:ext cx="54523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Compute best-fit via a brute force </a:t>
            </a:r>
            <a:r>
              <a:rPr lang="el-GR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χ</a:t>
            </a:r>
            <a:r>
              <a:rPr lang="el-GR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l-GR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minimization process:</a:t>
            </a:r>
          </a:p>
          <a:p>
            <a:b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l-GR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σ</a:t>
            </a:r>
            <a:r>
              <a:rPr lang="en-US" baseline="-25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are N adjacent colors and errors (e.g., u - g, g - r,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the number of fitting parameters is k = 2 (the position along the locus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and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) for fixed-R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(R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=3.1), and k = 3 for free-R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odel colors are constructed by:</a:t>
            </a:r>
          </a:p>
          <a:p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BFF65-795A-7DF3-35B6-B7FDB5E9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1" y="2247900"/>
            <a:ext cx="27178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BE075-4598-42CE-71C8-2C3F9D0C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1" y="3976301"/>
            <a:ext cx="3565410" cy="3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needed improvements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214;p4">
            <a:extLst>
              <a:ext uri="{FF2B5EF4-FFF2-40B4-BE49-F238E27FC236}">
                <a16:creationId xmlns:a16="http://schemas.microsoft.com/office/drawing/2014/main" id="{EF258929-3944-E893-E9D0-A3BD84AE5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Use of robust SED fitter? e.g. BEAST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https://beast.readthedocs.io/</a:t>
            </a:r>
            <a:r>
              <a:rPr lang="en-US" dirty="0">
                <a:solidFill>
                  <a:schemeClr val="tx1"/>
                </a:solidFill>
              </a:rPr>
              <a:t>)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many pros and cons here...  or </a:t>
            </a:r>
            <a:r>
              <a:rPr lang="en-US" b="1" dirty="0">
                <a:solidFill>
                  <a:schemeClr val="tx1"/>
                </a:solidFill>
              </a:rPr>
              <a:t>empirical isochrones?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Use of priors for stellar populations, as a function of (</a:t>
            </a:r>
            <a:r>
              <a:rPr lang="en-US" dirty="0" err="1">
                <a:solidFill>
                  <a:schemeClr val="tx1"/>
                </a:solidFill>
              </a:rPr>
              <a:t>l,b</a:t>
            </a:r>
            <a:r>
              <a:rPr lang="en-US" dirty="0">
                <a:solidFill>
                  <a:schemeClr val="tx1"/>
                </a:solidFill>
              </a:rPr>
              <a:t>) and magnitude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can rely on TRILEGAL models that are available from </a:t>
            </a:r>
            <a:r>
              <a:rPr lang="en-US" dirty="0" err="1">
                <a:solidFill>
                  <a:schemeClr val="tx1"/>
                </a:solidFill>
              </a:rPr>
              <a:t>NOIRLab’s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DataLab</a:t>
            </a:r>
            <a:r>
              <a:rPr lang="en-US" dirty="0">
                <a:solidFill>
                  <a:schemeClr val="tx1"/>
                </a:solidFill>
              </a:rPr>
              <a:t>, see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/abs/2208.00829v1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a fixed (assumed population), use of priors for fitted parameters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distances must be consistent with Gaia results</a:t>
            </a:r>
          </a:p>
          <a:p>
            <a:r>
              <a:rPr lang="en-US" dirty="0">
                <a:solidFill>
                  <a:schemeClr val="tx1"/>
                </a:solidFill>
              </a:rPr>
              <a:t>Automated quality assurance using Gaia data products (Bailer-Jones+ distances)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if we design plans well, ample opportunities to engage students</a:t>
            </a:r>
          </a:p>
          <a:p>
            <a:r>
              <a:rPr lang="en-US" dirty="0">
                <a:solidFill>
                  <a:schemeClr val="tx1"/>
                </a:solidFill>
              </a:rPr>
              <a:t>Better code and documentation management 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What we want to do is nicely described in </a:t>
            </a:r>
            <a:r>
              <a:rPr lang="en-US" b="1" dirty="0">
                <a:solidFill>
                  <a:schemeClr val="tx1"/>
                </a:solidFill>
              </a:rPr>
              <a:t>Green et al. 2014 (</a:t>
            </a:r>
            <a:r>
              <a:rPr lang="en-US" b="1" dirty="0" err="1">
                <a:solidFill>
                  <a:schemeClr val="tx1"/>
                </a:solidFill>
              </a:rPr>
              <a:t>ApJ</a:t>
            </a:r>
            <a:r>
              <a:rPr lang="en-US" sz="1800" b="1" dirty="0">
                <a:effectLst/>
                <a:latin typeface="Times" pitchFamily="2" charset="0"/>
              </a:rPr>
              <a:t>, 783:114)</a:t>
            </a:r>
            <a:endParaRPr lang="en-US" b="1" dirty="0"/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in Green et al. (2014)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4AB00-DDA8-79C7-42E8-E9F0041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8" y="909300"/>
            <a:ext cx="2628553" cy="3735901"/>
          </a:xfrm>
          <a:prstGeom prst="rect">
            <a:avLst/>
          </a:prstGeom>
        </p:spPr>
      </p:pic>
      <p:sp>
        <p:nvSpPr>
          <p:cNvPr id="6" name="Google Shape;214;p4">
            <a:extLst>
              <a:ext uri="{FF2B5EF4-FFF2-40B4-BE49-F238E27FC236}">
                <a16:creationId xmlns:a16="http://schemas.microsoft.com/office/drawing/2014/main" id="{04825450-463E-A6B2-EB51-0A6236AB9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76351" y="909300"/>
            <a:ext cx="5829862" cy="373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Left: </a:t>
            </a:r>
            <a:r>
              <a:rPr lang="en-US" b="1" dirty="0">
                <a:solidFill>
                  <a:schemeClr val="tx1"/>
                </a:solidFill>
              </a:rPr>
              <a:t>empirical isochrones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Middle: [Fe/H] prior as a function of distance from the Galactic plane (Z)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Right: distance prior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AA284-EA08-6AB6-A491-7B799370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23" y="2178101"/>
            <a:ext cx="2766159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F975A-DB6F-B9CA-6E0A-7B0CD9C99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50" y="2102177"/>
            <a:ext cx="2922779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in Green et al. (2014)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214;p4">
            <a:extLst>
              <a:ext uri="{FF2B5EF4-FFF2-40B4-BE49-F238E27FC236}">
                <a16:creationId xmlns:a16="http://schemas.microsoft.com/office/drawing/2014/main" id="{04825450-463E-A6B2-EB51-0A6236AB9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21929" y="909300"/>
            <a:ext cx="5584283" cy="373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Left: test of isochrones in PS1 color-color diagrams </a:t>
            </a:r>
            <a:endParaRPr lang="en-US" b="1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Below: test using PS1 data for globular clusters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2064A-9AFA-F9B3-46B8-0748C1DA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51" y="1756767"/>
            <a:ext cx="5901179" cy="2040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50E8B-9CD3-E00D-1150-70F90B02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0" y="909300"/>
            <a:ext cx="3118760" cy="37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32936"/>
      </p:ext>
    </p:extLst>
  </p:cSld>
  <p:clrMapOvr>
    <a:masterClrMapping/>
  </p:clrMapOvr>
</p:sld>
</file>

<file path=ppt/theme/theme1.xml><?xml version="1.0" encoding="utf-8"?>
<a:theme xmlns:a="http://schemas.openxmlformats.org/drawingml/2006/main" name="Rubin template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25960</TotalTime>
  <Words>1625</Words>
  <Application>Microsoft Macintosh PowerPoint</Application>
  <PresentationFormat>On-screen Show (16:9)</PresentationFormat>
  <Paragraphs>197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Times New Roman</vt:lpstr>
      <vt:lpstr>Times</vt:lpstr>
      <vt:lpstr>Arial</vt:lpstr>
      <vt:lpstr>Wingdings</vt:lpstr>
      <vt:lpstr>Source Sans Pro SemiBold</vt:lpstr>
      <vt:lpstr>Source Sans Pro</vt:lpstr>
      <vt:lpstr>Source Sans Pro Black</vt:lpstr>
      <vt:lpstr>Rubin template - Light</vt:lpstr>
      <vt:lpstr>Rubin/LSST photo-D: Brief Introduction</vt:lpstr>
      <vt:lpstr>photo-D methodology: science motivation</vt:lpstr>
      <vt:lpstr>photo-D methodology: science motivation</vt:lpstr>
      <vt:lpstr>photo-D methodology: stellar astrophysics</vt:lpstr>
      <vt:lpstr>photo-D methodology: impact of dust</vt:lpstr>
      <vt:lpstr>photo-D methodology: statistical treatment</vt:lpstr>
      <vt:lpstr>photo-D methodology: needed improvements</vt:lpstr>
      <vt:lpstr>photo-D in Green et al. (2014)</vt:lpstr>
      <vt:lpstr>photo-D in Green et al. (2014)</vt:lpstr>
      <vt:lpstr>Comparison: Bailer-Jones+ distances from Gaia</vt:lpstr>
      <vt:lpstr>PowerPoint Presentation</vt:lpstr>
      <vt:lpstr>PowerPoint Presentation</vt:lpstr>
      <vt:lpstr>BEAST (Bayesian Extinction and Stellar Tool)</vt:lpstr>
      <vt:lpstr>Testing plans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Zeljko Ivezic</cp:lastModifiedBy>
  <cp:revision>39</cp:revision>
  <dcterms:modified xsi:type="dcterms:W3CDTF">2022-10-12T11:32:10Z</dcterms:modified>
</cp:coreProperties>
</file>